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7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79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9DAD7-D245-460B-ADDE-79D9C1C65191}" type="datetimeFigureOut">
              <a:rPr lang="it-IT" smtClean="0"/>
              <a:t>29/11/16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0DAEA-8646-476D-9765-1AE7169E580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8844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PROIEZIONE/PROVOCAZIONE:</a:t>
            </a: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siamo qui, certamente, è perché vogliamo per i nostri ragazzi il meglio, cose buone … e tra questi il dono della fede.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 che cosa intendiamo con fede? La risposta non è scontata, né univoca! Non tutti intendiamo la stessa cosa …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Lasciamoci provocare da alcune scene di un film che ha come protagonista Pietro: (“San Pietro”, prodotto da Matilde e Luca Bernabei,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Sanpaolofilm</a:t>
            </a:r>
            <a:r>
              <a:rPr lang="it-IT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2005): Primi 30 minuti</a:t>
            </a:r>
          </a:p>
          <a:p>
            <a:endParaRPr lang="it-I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it-IT" dirty="0" smtClean="0"/>
              <a:t>Pietro:</a:t>
            </a:r>
            <a:r>
              <a:rPr lang="it-IT" baseline="0" dirty="0" smtClean="0"/>
              <a:t> capo del collegio apostolico</a:t>
            </a:r>
          </a:p>
          <a:p>
            <a:r>
              <a:rPr lang="it-IT" baseline="0" dirty="0" smtClean="0"/>
              <a:t>Tra molti altri personaggi del vangelo è forse particolarmente più vicino a noi non solo per la condotta di vita ma anche per la fragilità interiore e l’immediatezza con cui passa dalla presunzione satura di arroganza alla debolezza esasperata.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12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Fatica a riconoscere il suo ruolo di guida all’interno della comunità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13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Incontra Gesù nel povero</a:t>
            </a:r>
          </a:p>
          <a:p>
            <a:r>
              <a:rPr lang="it-IT" dirty="0" smtClean="0"/>
              <a:t>Nell’incontro riascolta la chiamata di Gesù: “Pietro, ti avevo</a:t>
            </a:r>
            <a:r>
              <a:rPr lang="it-IT" baseline="0" dirty="0" smtClean="0"/>
              <a:t> detto che ti avrei fatto pescatore di uomini”</a:t>
            </a:r>
          </a:p>
          <a:p>
            <a:endParaRPr lang="it-IT" baseline="0" dirty="0" smtClean="0"/>
          </a:p>
          <a:p>
            <a:r>
              <a:rPr lang="it-IT" baseline="0" dirty="0" smtClean="0"/>
              <a:t>Tutte le realtà di incontro diventano possibilità di conversione o di maturazione di fede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14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Potete sostituire queste foto</a:t>
            </a:r>
            <a:r>
              <a:rPr lang="it-IT" baseline="0" dirty="0" smtClean="0"/>
              <a:t> con quelle del vostro territorio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15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L’esperienza di fede di Pietro si</a:t>
            </a:r>
            <a:r>
              <a:rPr lang="it-IT" baseline="0" dirty="0" smtClean="0"/>
              <a:t> è rinnovata e approfondita  nel contesto storico della sua esperienza personale: il Signore che egli già conosceva gli si rivela in maniera più piena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16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Ricordano le parole di </a:t>
            </a:r>
            <a:r>
              <a:rPr lang="it-IT" dirty="0" err="1" smtClean="0"/>
              <a:t>gesù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17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Giovanni gli ricorda le parole</a:t>
            </a:r>
            <a:r>
              <a:rPr lang="it-IT" baseline="0" dirty="0" smtClean="0"/>
              <a:t> di Gesù “Tu sei Pietro, forte come una pietra …”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18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Guarda la croce da lontano, piange,</a:t>
            </a:r>
            <a:r>
              <a:rPr lang="it-IT" baseline="0" dirty="0" smtClean="0"/>
              <a:t> non comprende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Ricorda l’ultima</a:t>
            </a:r>
            <a:r>
              <a:rPr lang="it-IT" baseline="0" dirty="0" smtClean="0"/>
              <a:t> cena: desiderio di seguire Gesù ovunque, predizione del suo rinnegamento       00.02.00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00.23.00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Smarrimento:</a:t>
            </a:r>
            <a:r>
              <a:rPr lang="it-IT" baseline="0" dirty="0" smtClean="0"/>
              <a:t> ha paura, è spaesato, si nasconde …</a:t>
            </a:r>
          </a:p>
          <a:p>
            <a:endParaRPr lang="it-IT" baseline="0" dirty="0" smtClean="0"/>
          </a:p>
          <a:p>
            <a:r>
              <a:rPr lang="it-IT" baseline="0" dirty="0" smtClean="0"/>
              <a:t>Anche noi, rimaniamo spesso smarriti sotto il peso dei nostri piccoli o grandi fallimenti, tradimenti …</a:t>
            </a:r>
          </a:p>
          <a:p>
            <a:r>
              <a:rPr lang="it-IT" baseline="0" dirty="0" smtClean="0"/>
              <a:t>Temiamo le conseguenze della nostra fede, ci vergogniamo ….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6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Lo stesso vale per tutto il resto della comunità …</a:t>
            </a:r>
          </a:p>
          <a:p>
            <a:endParaRPr lang="it-IT" dirty="0" smtClean="0"/>
          </a:p>
          <a:p>
            <a:r>
              <a:rPr lang="it-IT" dirty="0" smtClean="0"/>
              <a:t>Vedono la</a:t>
            </a:r>
            <a:r>
              <a:rPr lang="it-IT" baseline="0" dirty="0" smtClean="0"/>
              <a:t> croce come fallimento di tutto, non capiscono </a:t>
            </a:r>
          </a:p>
          <a:p>
            <a:r>
              <a:rPr lang="it-IT" baseline="0" dirty="0" smtClean="0"/>
              <a:t>Rabbia e delusione, …  00.05.14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7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Sono le parole della donna,</a:t>
            </a:r>
            <a:r>
              <a:rPr lang="it-IT" baseline="0" dirty="0" smtClean="0"/>
              <a:t> rivelano la delusione, il dubbio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8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Diverse atteggiamenti</a:t>
            </a:r>
            <a:r>
              <a:rPr lang="it-IT" baseline="0" dirty="0" smtClean="0"/>
              <a:t> di fronte alla croce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9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00.10.00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9D6A9-1280-4351-871A-6CA3C2FB2C67}" type="slidenum">
              <a:rPr lang="it-IT" smtClean="0">
                <a:solidFill>
                  <a:prstClr val="black"/>
                </a:solidFill>
              </a:rPr>
              <a:pPr/>
              <a:t>11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FEFAC9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FEFAC9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FEFAC9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FEFAC9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FEFAC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29/11/16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444D26">
                    <a:shade val="90000"/>
                  </a:srgbClr>
                </a:solidFill>
              </a:rPr>
              <a:pPr/>
              <a:t>‹n.›</a:t>
            </a:fld>
            <a:endParaRPr lang="it-IT">
              <a:solidFill>
                <a:srgbClr val="444D26">
                  <a:shade val="90000"/>
                </a:srgb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4.jpeg"/><Relationship Id="rId3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 rot="21291108">
            <a:off x="611560" y="155679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5400" b="1" dirty="0" smtClean="0">
                <a:solidFill>
                  <a:schemeClr val="accent2">
                    <a:lumMod val="50000"/>
                  </a:schemeClr>
                </a:solidFill>
              </a:rPr>
              <a:t>Un amore smisurato anche di fronte al tradimento</a:t>
            </a:r>
            <a:endParaRPr lang="it-IT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http://www.centroaletti.com/foto/foto_opere/italia/43_verona_orsoline/0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620688"/>
            <a:ext cx="3844830" cy="576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08720"/>
            <a:ext cx="48245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439248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/>
          <p:nvPr/>
        </p:nvSpPr>
        <p:spPr>
          <a:xfrm>
            <a:off x="4932040" y="4149080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La capacità di invocare, di rivolgersi a Dio dal profondo della propria disperazione </a:t>
            </a:r>
          </a:p>
          <a:p>
            <a:endParaRPr lang="it-IT" dirty="0" smtClean="0">
              <a:solidFill>
                <a:prstClr val="black"/>
              </a:solidFill>
            </a:endParaRPr>
          </a:p>
          <a:p>
            <a:r>
              <a:rPr lang="it-IT" dirty="0" smtClean="0">
                <a:solidFill>
                  <a:prstClr val="black"/>
                </a:solidFill>
              </a:rPr>
              <a:t>gli permette di </a:t>
            </a:r>
            <a:r>
              <a:rPr lang="it-IT" dirty="0" err="1" smtClean="0">
                <a:solidFill>
                  <a:prstClr val="black"/>
                </a:solidFill>
              </a:rPr>
              <a:t>riorientare</a:t>
            </a:r>
            <a:r>
              <a:rPr lang="it-IT" dirty="0" smtClean="0">
                <a:solidFill>
                  <a:prstClr val="black"/>
                </a:solidFill>
              </a:rPr>
              <a:t> lo sguardo al di là di se stesso 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e di riconoscere Gesù.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971600" y="5157192"/>
            <a:ext cx="7704856" cy="17543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it-IT" dirty="0" smtClean="0">
              <a:solidFill>
                <a:prstClr val="black"/>
              </a:solidFill>
            </a:endParaRPr>
          </a:p>
          <a:p>
            <a:r>
              <a:rPr lang="it-IT" dirty="0" smtClean="0">
                <a:solidFill>
                  <a:prstClr val="black"/>
                </a:solidFill>
              </a:rPr>
              <a:t>Non aveva ancora potuto misurare la profondità dell’amore di Gesù perché non aveva mai calcolato il peso e lo spessore del suo bisogno di essere accolto, perdonato. 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La preoccupazione per la sua immagine gli e lo aveva fin’ora impedito …</a:t>
            </a:r>
          </a:p>
          <a:p>
            <a:endParaRPr lang="it-IT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336704" cy="389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2195736" y="5805264"/>
            <a:ext cx="46322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400" b="1" i="1" dirty="0" smtClean="0">
                <a:ln w="1905"/>
                <a:gradFill>
                  <a:gsLst>
                    <a:gs pos="0">
                      <a:srgbClr val="809EC2">
                        <a:shade val="20000"/>
                        <a:satMod val="200000"/>
                      </a:srgbClr>
                    </a:gs>
                    <a:gs pos="78000">
                      <a:srgbClr val="809EC2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09EC2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“Non smettere mai di cercarlo, </a:t>
            </a:r>
          </a:p>
          <a:p>
            <a:pPr algn="ctr"/>
            <a:r>
              <a:rPr lang="it-IT" sz="2400" b="1" i="1" dirty="0" smtClean="0">
                <a:ln w="1905"/>
                <a:gradFill>
                  <a:gsLst>
                    <a:gs pos="0">
                      <a:srgbClr val="809EC2">
                        <a:shade val="20000"/>
                        <a:satMod val="200000"/>
                      </a:srgbClr>
                    </a:gs>
                    <a:gs pos="78000">
                      <a:srgbClr val="809EC2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09EC2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vedrai! Sarà lui a trovare te!”</a:t>
            </a:r>
            <a:endParaRPr lang="it-IT" sz="2400" b="1" i="1" dirty="0">
              <a:ln w="1905"/>
              <a:gradFill>
                <a:gsLst>
                  <a:gs pos="0">
                    <a:srgbClr val="809EC2">
                      <a:shade val="20000"/>
                      <a:satMod val="200000"/>
                    </a:srgbClr>
                  </a:gs>
                  <a:gs pos="78000">
                    <a:srgbClr val="809EC2">
                      <a:tint val="90000"/>
                      <a:shade val="89000"/>
                      <a:satMod val="220000"/>
                    </a:srgbClr>
                  </a:gs>
                  <a:gs pos="100000">
                    <a:srgbClr val="809EC2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3528" y="3284984"/>
            <a:ext cx="8505534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8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Anche noi abbiamo bisogno 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di parole e sguardi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che ci rimettano in cammino</a:t>
            </a:r>
            <a:endParaRPr lang="it-IT" sz="4800" b="1" dirty="0">
              <a:ln w="10541" cmpd="sng">
                <a:solidFill>
                  <a:srgbClr val="A5B592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A5B592">
                      <a:tint val="40000"/>
                      <a:satMod val="250000"/>
                    </a:srgbClr>
                  </a:gs>
                  <a:gs pos="9000">
                    <a:srgbClr val="A5B592">
                      <a:tint val="52000"/>
                      <a:satMod val="300000"/>
                    </a:srgbClr>
                  </a:gs>
                  <a:gs pos="50000">
                    <a:srgbClr val="A5B592">
                      <a:shade val="20000"/>
                      <a:satMod val="300000"/>
                    </a:srgbClr>
                  </a:gs>
                  <a:gs pos="79000">
                    <a:srgbClr val="A5B592">
                      <a:tint val="52000"/>
                      <a:satMod val="300000"/>
                    </a:srgbClr>
                  </a:gs>
                  <a:gs pos="100000">
                    <a:srgbClr val="A5B592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31899"/>
            <a:ext cx="6696744" cy="422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6840760" cy="407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467544" y="332656"/>
            <a:ext cx="8185319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8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… e ci portino a riconoscere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la presenza di Gesù Risorto </a:t>
            </a:r>
          </a:p>
          <a:p>
            <a:pPr algn="ctr"/>
            <a:r>
              <a:rPr lang="it-IT" sz="48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nella nostra vita </a:t>
            </a:r>
            <a:endParaRPr lang="it-IT" sz="4800" b="1" dirty="0">
              <a:ln w="10541" cmpd="sng">
                <a:solidFill>
                  <a:srgbClr val="A5B592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A5B592">
                      <a:tint val="40000"/>
                      <a:satMod val="250000"/>
                    </a:srgbClr>
                  </a:gs>
                  <a:gs pos="9000">
                    <a:srgbClr val="A5B592">
                      <a:tint val="52000"/>
                      <a:satMod val="300000"/>
                    </a:srgbClr>
                  </a:gs>
                  <a:gs pos="50000">
                    <a:srgbClr val="A5B592">
                      <a:shade val="20000"/>
                      <a:satMod val="300000"/>
                    </a:srgbClr>
                  </a:gs>
                  <a:gs pos="79000">
                    <a:srgbClr val="A5B592">
                      <a:tint val="52000"/>
                      <a:satMod val="300000"/>
                    </a:srgbClr>
                  </a:gs>
                  <a:gs pos="100000">
                    <a:srgbClr val="A5B592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6912768" cy="417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395536" y="5517232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>
                <a:solidFill>
                  <a:prstClr val="black"/>
                </a:solidFill>
              </a:rPr>
              <a:t>Pietro fatica a riconoscere il suo ruolo di guida all’interno della comunità</a:t>
            </a:r>
            <a:endParaRPr lang="it-IT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1560" y="764704"/>
            <a:ext cx="78416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000" b="1" dirty="0" smtClean="0">
                <a:ln w="1905"/>
                <a:gradFill>
                  <a:gsLst>
                    <a:gs pos="0">
                      <a:srgbClr val="809EC2">
                        <a:shade val="20000"/>
                        <a:satMod val="200000"/>
                      </a:srgbClr>
                    </a:gs>
                    <a:gs pos="78000">
                      <a:srgbClr val="809EC2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09EC2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Nuova presenza di Gesù Risorto</a:t>
            </a:r>
            <a:endParaRPr lang="it-IT" sz="4000" b="1" dirty="0">
              <a:ln w="1905"/>
              <a:gradFill>
                <a:gsLst>
                  <a:gs pos="0">
                    <a:srgbClr val="809EC2">
                      <a:shade val="20000"/>
                      <a:satMod val="200000"/>
                    </a:srgbClr>
                  </a:gs>
                  <a:gs pos="78000">
                    <a:srgbClr val="809EC2">
                      <a:tint val="90000"/>
                      <a:shade val="89000"/>
                      <a:satMod val="220000"/>
                    </a:srgbClr>
                  </a:gs>
                  <a:gs pos="100000">
                    <a:srgbClr val="809EC2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4187542" cy="28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384042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17032"/>
            <a:ext cx="3759807" cy="269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2593113" cy="37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012160" y="566124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… sembrava uno come tanti altri …”</a:t>
            </a:r>
            <a:endParaRPr lang="it-IT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andra\Pictures\TERRITORIO_URBANO_S_GREGORIO_MAGNO_0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764704"/>
            <a:ext cx="5607525" cy="3757042"/>
          </a:xfrm>
          <a:prstGeom prst="rect">
            <a:avLst/>
          </a:prstGeom>
          <a:noFill/>
        </p:spPr>
      </p:pic>
      <p:pic>
        <p:nvPicPr>
          <p:cNvPr id="4099" name="Picture 3" descr="C:\Users\Sandra\Pictures\chiesa_mad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556792"/>
            <a:ext cx="4444130" cy="3384376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3131840" y="5661248"/>
            <a:ext cx="58326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</a:rPr>
              <a:t>Tutte le realtà di incontro </a:t>
            </a:r>
          </a:p>
          <a:p>
            <a:r>
              <a:rPr lang="it-IT" sz="2000" dirty="0" smtClean="0">
                <a:solidFill>
                  <a:prstClr val="black"/>
                </a:solidFill>
              </a:rPr>
              <a:t>             diventano possibilità di conversione </a:t>
            </a:r>
          </a:p>
          <a:p>
            <a:r>
              <a:rPr lang="it-IT" sz="2000" dirty="0" smtClean="0">
                <a:solidFill>
                  <a:prstClr val="black"/>
                </a:solidFill>
              </a:rPr>
              <a:t>                                              o di maturazione di fede</a:t>
            </a:r>
            <a:endParaRPr lang="it-IT" sz="2000" dirty="0">
              <a:solidFill>
                <a:prstClr val="black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149080"/>
            <a:ext cx="21812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3284984"/>
            <a:ext cx="25336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3645024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8086">
            <a:off x="2926373" y="950453"/>
            <a:ext cx="5730971" cy="39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068960"/>
            <a:ext cx="4680520" cy="349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251520" y="1052736"/>
            <a:ext cx="4572000" cy="175432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L’esperienza di fede di Pietro si è rinnovata e approfondita  nel contesto storico della sua esperienza personale: </a:t>
            </a:r>
          </a:p>
          <a:p>
            <a:endParaRPr lang="it-IT" dirty="0" smtClean="0">
              <a:solidFill>
                <a:prstClr val="black"/>
              </a:solidFill>
            </a:endParaRPr>
          </a:p>
          <a:p>
            <a:r>
              <a:rPr lang="it-IT" dirty="0" smtClean="0">
                <a:solidFill>
                  <a:prstClr val="black"/>
                </a:solidFill>
              </a:rPr>
              <a:t>il Signore che egli già conosceva gli si rivela in maniera più piena</a:t>
            </a:r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712879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752432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4139952" y="5301208"/>
            <a:ext cx="4680520" cy="92333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La memoria delle Parole di Gesù ci apre gli occhi e ci permette di riconoscere i segni di resurrezione nella nostra vita</a:t>
            </a:r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4168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2267744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Giovanni gli ricorda le parole di Gesù 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 “Tu sei Pietro, forte come una pietra …”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11560" y="5013176"/>
            <a:ext cx="8208912" cy="156966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prstClr val="black"/>
                </a:solidFill>
              </a:rPr>
              <a:t>Anche </a:t>
            </a:r>
            <a:r>
              <a:rPr lang="it-IT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nostri compagni di cammino ci sostengono …</a:t>
            </a:r>
          </a:p>
          <a:p>
            <a:endParaRPr lang="it-IT" sz="2400" dirty="0" smtClean="0">
              <a:solidFill>
                <a:prstClr val="black"/>
              </a:solidFill>
            </a:endParaRPr>
          </a:p>
          <a:p>
            <a:r>
              <a:rPr lang="it-IT" sz="2400" dirty="0" smtClean="0">
                <a:solidFill>
                  <a:prstClr val="black"/>
                </a:solidFill>
              </a:rPr>
              <a:t>Sono amicizie autentiche quelle che ci offro parole che curano, che ci aiutano a ritrovare chi </a:t>
            </a:r>
            <a:r>
              <a:rPr lang="it-IT" sz="2400" smtClean="0">
                <a:solidFill>
                  <a:prstClr val="black"/>
                </a:solidFill>
              </a:rPr>
              <a:t>siamo veramente …</a:t>
            </a:r>
            <a:endParaRPr lang="it-IT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412776"/>
            <a:ext cx="30963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Dio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continua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cercare l’uomo nonostante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egli tradisca l’amicizia con Lui</a:t>
            </a:r>
            <a:r>
              <a:rPr kumimoji="0" lang="it-I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www.centroaletti.com/foto/foto_opere/italia/43_verona_orsoline/0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052736"/>
            <a:ext cx="2857500" cy="4086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http://www.centroaletti.com/foto/foto_opere/italia/43_verona_orsoline/01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2145">
            <a:off x="3635896" y="2420888"/>
            <a:ext cx="2771775" cy="4152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4168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2871">
            <a:off x="539552" y="4077072"/>
            <a:ext cx="279802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3480598" y="5949280"/>
            <a:ext cx="55412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3600" b="1" dirty="0" smtClean="0">
                <a:ln w="11430"/>
                <a:gradFill>
                  <a:gsLst>
                    <a:gs pos="0">
                      <a:srgbClr val="F3A447">
                        <a:tint val="70000"/>
                        <a:satMod val="245000"/>
                      </a:srgbClr>
                    </a:gs>
                    <a:gs pos="75000">
                      <a:srgbClr val="F3A447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F3A447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 compagno di cammino</a:t>
            </a:r>
            <a:endParaRPr lang="it-IT" sz="3600" b="1" dirty="0">
              <a:ln w="11430"/>
              <a:gradFill>
                <a:gsLst>
                  <a:gs pos="0">
                    <a:srgbClr val="F3A447">
                      <a:tint val="70000"/>
                      <a:satMod val="245000"/>
                    </a:srgbClr>
                  </a:gs>
                  <a:gs pos="75000">
                    <a:srgbClr val="F3A447">
                      <a:tint val="90000"/>
                      <a:shade val="60000"/>
                      <a:satMod val="240000"/>
                    </a:srgbClr>
                  </a:gs>
                  <a:gs pos="100000">
                    <a:srgbClr val="F3A447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56084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424847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611563" y="5013176"/>
            <a:ext cx="367119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0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Pietro  rimane lontano …</a:t>
            </a:r>
          </a:p>
          <a:p>
            <a:pPr algn="ctr"/>
            <a:r>
              <a:rPr lang="it-IT" sz="20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oscilla tra </a:t>
            </a:r>
          </a:p>
          <a:p>
            <a:pPr algn="ctr"/>
            <a:r>
              <a:rPr lang="it-IT" sz="20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la contemplazione </a:t>
            </a:r>
          </a:p>
          <a:p>
            <a:pPr algn="ctr"/>
            <a:r>
              <a:rPr lang="it-IT" sz="20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del volto di Cristo </a:t>
            </a:r>
          </a:p>
          <a:p>
            <a:pPr algn="ctr"/>
            <a:r>
              <a:rPr lang="it-IT" sz="2000" b="1" dirty="0" smtClean="0">
                <a:ln w="10541" cmpd="sng">
                  <a:solidFill>
                    <a:srgbClr val="A5B592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A5B592">
                        <a:tint val="40000"/>
                        <a:satMod val="250000"/>
                      </a:srgbClr>
                    </a:gs>
                    <a:gs pos="9000">
                      <a:srgbClr val="A5B592">
                        <a:tint val="52000"/>
                        <a:satMod val="300000"/>
                      </a:srgbClr>
                    </a:gs>
                    <a:gs pos="50000">
                      <a:srgbClr val="A5B592">
                        <a:shade val="20000"/>
                        <a:satMod val="300000"/>
                      </a:srgbClr>
                    </a:gs>
                    <a:gs pos="79000">
                      <a:srgbClr val="A5B592">
                        <a:tint val="52000"/>
                        <a:satMod val="300000"/>
                      </a:srgbClr>
                    </a:gs>
                    <a:gs pos="100000">
                      <a:srgbClr val="A5B592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 il ripiegamento su se stesso</a:t>
            </a:r>
            <a:endParaRPr lang="it-IT" sz="2000" b="1" dirty="0">
              <a:ln w="10541" cmpd="sng">
                <a:solidFill>
                  <a:srgbClr val="A5B592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A5B592">
                      <a:tint val="40000"/>
                      <a:satMod val="250000"/>
                    </a:srgbClr>
                  </a:gs>
                  <a:gs pos="9000">
                    <a:srgbClr val="A5B592">
                      <a:tint val="52000"/>
                      <a:satMod val="300000"/>
                    </a:srgbClr>
                  </a:gs>
                  <a:gs pos="50000">
                    <a:srgbClr val="A5B592">
                      <a:shade val="20000"/>
                      <a:satMod val="300000"/>
                    </a:srgbClr>
                  </a:gs>
                  <a:gs pos="79000">
                    <a:srgbClr val="A5B592">
                      <a:tint val="52000"/>
                      <a:satMod val="300000"/>
                    </a:srgbClr>
                  </a:gs>
                  <a:gs pos="100000">
                    <a:srgbClr val="A5B592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200800" cy="430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8819">
            <a:off x="5540231" y="2348880"/>
            <a:ext cx="331126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3"/>
          <p:cNvSpPr txBox="1"/>
          <p:nvPr/>
        </p:nvSpPr>
        <p:spPr>
          <a:xfrm>
            <a:off x="323528" y="5301208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Comprende che in lui convivono il desiderio forte di seguire Gesù, di essere suo discepolo …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e la tentazione continua di fuggire mosso dalle paure e dal timore dei fallimenti …</a:t>
            </a:r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80728"/>
            <a:ext cx="488641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82564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0" y="1124744"/>
            <a:ext cx="4772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905"/>
                <a:gradFill>
                  <a:gsLst>
                    <a:gs pos="0">
                      <a:srgbClr val="809EC2">
                        <a:shade val="20000"/>
                        <a:satMod val="200000"/>
                      </a:srgbClr>
                    </a:gs>
                    <a:gs pos="78000">
                      <a:srgbClr val="809EC2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809EC2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Tradimento …</a:t>
            </a:r>
            <a:endParaRPr lang="it-IT" sz="5400" b="1" dirty="0">
              <a:ln w="1905"/>
              <a:gradFill>
                <a:gsLst>
                  <a:gs pos="0">
                    <a:srgbClr val="809EC2">
                      <a:shade val="20000"/>
                      <a:satMod val="200000"/>
                    </a:srgbClr>
                  </a:gs>
                  <a:gs pos="78000">
                    <a:srgbClr val="809EC2">
                      <a:tint val="90000"/>
                      <a:shade val="89000"/>
                      <a:satMod val="220000"/>
                    </a:srgbClr>
                  </a:gs>
                  <a:gs pos="100000">
                    <a:srgbClr val="809EC2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364088" y="4797152"/>
            <a:ext cx="3779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La sua sincera </a:t>
            </a:r>
            <a:r>
              <a:rPr lang="it-IT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apertura </a:t>
            </a:r>
            <a:r>
              <a:rPr lang="it-IT" dirty="0" smtClean="0">
                <a:solidFill>
                  <a:prstClr val="black"/>
                </a:solidFill>
              </a:rPr>
              <a:t>a Gesù  …  </a:t>
            </a:r>
          </a:p>
          <a:p>
            <a:endParaRPr lang="it-IT" dirty="0" smtClean="0">
              <a:solidFill>
                <a:prstClr val="black"/>
              </a:solidFill>
            </a:endParaRPr>
          </a:p>
          <a:p>
            <a:r>
              <a:rPr lang="it-IT" dirty="0" smtClean="0">
                <a:solidFill>
                  <a:prstClr val="black"/>
                </a:solidFill>
              </a:rPr>
              <a:t>si trasforma in </a:t>
            </a:r>
            <a:r>
              <a:rPr lang="it-IT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chiusura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là dove il mistero di Gesù gli appare minaccia per la sua persona. </a:t>
            </a:r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01693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2555776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564904"/>
            <a:ext cx="4844964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3960440" cy="2656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3347864" y="6021288"/>
            <a:ext cx="5112568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I suoi occhi si offuscano ogni volta che si sente minacciato e in pericolo</a:t>
            </a:r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756084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768890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6120680" cy="387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64879" y="4869160"/>
            <a:ext cx="911403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3200" b="1" i="1" dirty="0" smtClean="0">
                <a:ln w="11430"/>
                <a:gradFill>
                  <a:gsLst>
                    <a:gs pos="0">
                      <a:srgbClr val="F3A447">
                        <a:tint val="70000"/>
                        <a:satMod val="245000"/>
                      </a:srgbClr>
                    </a:gs>
                    <a:gs pos="75000">
                      <a:srgbClr val="F3A447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F3A447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“Gesù è morto … lo volete capire?!</a:t>
            </a:r>
          </a:p>
          <a:p>
            <a:pPr algn="ctr"/>
            <a:r>
              <a:rPr lang="it-IT" sz="3200" b="1" i="1" dirty="0" smtClean="0">
                <a:ln w="11430"/>
                <a:gradFill>
                  <a:gsLst>
                    <a:gs pos="0">
                      <a:srgbClr val="F3A447">
                        <a:tint val="70000"/>
                        <a:satMod val="245000"/>
                      </a:srgbClr>
                    </a:gs>
                    <a:gs pos="75000">
                      <a:srgbClr val="F3A447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F3A447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 è morto … allora non era davvero il Messia!”</a:t>
            </a:r>
            <a:endParaRPr lang="it-IT" sz="3200" b="1" i="1" dirty="0">
              <a:ln w="11430"/>
              <a:gradFill>
                <a:gsLst>
                  <a:gs pos="0">
                    <a:srgbClr val="F3A447">
                      <a:tint val="70000"/>
                      <a:satMod val="245000"/>
                    </a:srgbClr>
                  </a:gs>
                  <a:gs pos="75000">
                    <a:srgbClr val="F3A447">
                      <a:tint val="90000"/>
                      <a:shade val="60000"/>
                      <a:satMod val="240000"/>
                    </a:srgbClr>
                  </a:gs>
                  <a:gs pos="100000">
                    <a:srgbClr val="F3A447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 rot="20266893">
            <a:off x="560217" y="1435554"/>
            <a:ext cx="2206053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rgbClr val="F3A447">
                        <a:satMod val="155000"/>
                      </a:srgbClr>
                    </a:gs>
                    <a:gs pos="100000">
                      <a:srgbClr val="F3A447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 noi?</a:t>
            </a:r>
            <a:endParaRPr lang="it-IT" sz="5400" b="1" spc="50" dirty="0">
              <a:ln w="11430"/>
              <a:gradFill>
                <a:gsLst>
                  <a:gs pos="25000">
                    <a:srgbClr val="F3A447">
                      <a:satMod val="155000"/>
                    </a:srgbClr>
                  </a:gs>
                  <a:gs pos="100000">
                    <a:srgbClr val="F3A447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27584" y="3212976"/>
            <a:ext cx="7704856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it-IT" dirty="0" smtClean="0">
              <a:solidFill>
                <a:prstClr val="black"/>
              </a:solidFill>
            </a:endParaRPr>
          </a:p>
          <a:p>
            <a:r>
              <a:rPr lang="it-IT" sz="2000" dirty="0" smtClean="0">
                <a:solidFill>
                  <a:prstClr val="black"/>
                </a:solidFill>
              </a:rPr>
              <a:t>Anche noi, rimaniamo spesso smarriti sotto il peso dei nostri piccoli o grandi fallimenti, tradimenti …</a:t>
            </a:r>
          </a:p>
          <a:p>
            <a:r>
              <a:rPr lang="it-IT" sz="2000" dirty="0" smtClean="0">
                <a:solidFill>
                  <a:prstClr val="black"/>
                </a:solidFill>
              </a:rPr>
              <a:t>Temiamo le conseguenze della nostra fede, ci vergogniamo ….</a:t>
            </a:r>
          </a:p>
          <a:p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361183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980728"/>
            <a:ext cx="5976664" cy="161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996952"/>
            <a:ext cx="460851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924944"/>
            <a:ext cx="39761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3066573" cy="309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645024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539552" y="260648"/>
            <a:ext cx="7239611" cy="923330"/>
          </a:xfrm>
          <a:prstGeom prst="rect">
            <a:avLst/>
          </a:prstGeom>
          <a:solidFill>
            <a:schemeClr val="bg2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spc="50" dirty="0" smtClean="0">
                <a:ln w="11430"/>
                <a:gradFill>
                  <a:gsLst>
                    <a:gs pos="25000">
                      <a:srgbClr val="F3A447">
                        <a:satMod val="155000"/>
                      </a:srgbClr>
                    </a:gs>
                    <a:gs pos="100000">
                      <a:srgbClr val="F3A447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 fronte alla croce …</a:t>
            </a:r>
            <a:endParaRPr lang="it-IT" sz="5400" b="1" spc="50" dirty="0">
              <a:ln w="11430"/>
              <a:gradFill>
                <a:gsLst>
                  <a:gs pos="25000">
                    <a:srgbClr val="F3A447">
                      <a:satMod val="155000"/>
                    </a:srgbClr>
                  </a:gs>
                  <a:gs pos="100000">
                    <a:srgbClr val="F3A447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nozio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730</Words>
  <Application>Microsoft Macintosh PowerPoint</Application>
  <PresentationFormat>Presentazione su schermo (4:3)</PresentationFormat>
  <Paragraphs>103</Paragraphs>
  <Slides>19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21" baseType="lpstr">
      <vt:lpstr>Tema di Office</vt:lpstr>
      <vt:lpstr>Equinozio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2</cp:revision>
  <dcterms:created xsi:type="dcterms:W3CDTF">2014-05-03T12:41:26Z</dcterms:created>
  <dcterms:modified xsi:type="dcterms:W3CDTF">2016-11-29T10:48:43Z</dcterms:modified>
</cp:coreProperties>
</file>